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79" r:id="rId2"/>
    <p:sldId id="297" r:id="rId3"/>
    <p:sldId id="298" r:id="rId4"/>
    <p:sldId id="318" r:id="rId5"/>
    <p:sldId id="326" r:id="rId6"/>
    <p:sldId id="304" r:id="rId7"/>
    <p:sldId id="305" r:id="rId8"/>
    <p:sldId id="320" r:id="rId9"/>
    <p:sldId id="328" r:id="rId10"/>
    <p:sldId id="334" r:id="rId11"/>
    <p:sldId id="329" r:id="rId12"/>
    <p:sldId id="327" r:id="rId13"/>
    <p:sldId id="321" r:id="rId14"/>
    <p:sldId id="311" r:id="rId15"/>
    <p:sldId id="312" r:id="rId16"/>
    <p:sldId id="325" r:id="rId17"/>
    <p:sldId id="330" r:id="rId18"/>
    <p:sldId id="331" r:id="rId19"/>
    <p:sldId id="335" r:id="rId20"/>
    <p:sldId id="322" r:id="rId21"/>
    <p:sldId id="332" r:id="rId22"/>
    <p:sldId id="314" r:id="rId23"/>
    <p:sldId id="323" r:id="rId24"/>
    <p:sldId id="316" r:id="rId25"/>
    <p:sldId id="333" r:id="rId26"/>
    <p:sldId id="317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18"/>
            <p14:sldId id="326"/>
            <p14:sldId id="304"/>
            <p14:sldId id="305"/>
            <p14:sldId id="320"/>
            <p14:sldId id="328"/>
            <p14:sldId id="334"/>
            <p14:sldId id="329"/>
            <p14:sldId id="327"/>
            <p14:sldId id="321"/>
            <p14:sldId id="311"/>
            <p14:sldId id="312"/>
            <p14:sldId id="325"/>
            <p14:sldId id="330"/>
            <p14:sldId id="331"/>
            <p14:sldId id="335"/>
            <p14:sldId id="322"/>
            <p14:sldId id="332"/>
            <p14:sldId id="314"/>
            <p14:sldId id="323"/>
            <p14:sldId id="316"/>
            <p14:sldId id="333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FEB"/>
    <a:srgbClr val="F0F5FC"/>
    <a:srgbClr val="0A3CF5"/>
    <a:srgbClr val="0AE9F5"/>
    <a:srgbClr val="0A06A2"/>
    <a:srgbClr val="642FFF"/>
    <a:srgbClr val="F24B28"/>
    <a:srgbClr val="090509"/>
    <a:srgbClr val="642EFF"/>
    <a:srgbClr val="0B0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5" autoAdjust="0"/>
    <p:restoredTop sz="96405"/>
  </p:normalViewPr>
  <p:slideViewPr>
    <p:cSldViewPr snapToGrid="0" snapToObjects="1">
      <p:cViewPr varScale="1">
        <p:scale>
          <a:sx n="164" d="100"/>
          <a:sy n="164" d="100"/>
        </p:scale>
        <p:origin x="10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>
          <a:xfrm>
            <a:off x="726887" y="1751330"/>
            <a:ext cx="10579823" cy="1758950"/>
          </a:xfrm>
        </p:spPr>
        <p:txBody>
          <a:bodyPr/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DeviceShare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openKylin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设备共享协议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508954" y="391516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508954" y="4277754"/>
            <a:ext cx="3398520" cy="290195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508954" y="464033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508954" y="500355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508954" y="5367414"/>
            <a:ext cx="3398520" cy="29019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347122" y="3914928"/>
            <a:ext cx="1161805" cy="29036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347122" y="4277838"/>
            <a:ext cx="1161805" cy="290369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347122" y="4640186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347122" y="5003810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347122" y="5367434"/>
            <a:ext cx="1161805" cy="290371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D92AE-61DB-7FF1-5117-40146C8C26CF}"/>
              </a:ext>
            </a:extLst>
          </p:cNvPr>
          <p:cNvSpPr txBox="1"/>
          <p:nvPr/>
        </p:nvSpPr>
        <p:spPr>
          <a:xfrm>
            <a:off x="4020519" y="2779862"/>
            <a:ext cx="817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跨平台、可扩展、高性能的异构主机间设备共享协同智能解决方案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DD397C2-6B1F-2C4E-2FC2-FC3865F1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12" y="3799356"/>
            <a:ext cx="2314575" cy="1905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：完美的输入适配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DBA1A4-1BD6-2CAE-EC1E-9500382DC068}"/>
              </a:ext>
            </a:extLst>
          </p:cNvPr>
          <p:cNvSpPr txBox="1"/>
          <p:nvPr/>
        </p:nvSpPr>
        <p:spPr>
          <a:xfrm>
            <a:off x="636373" y="2169464"/>
            <a:ext cx="7123670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鼠标控制支持：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单击（左键、中键、右键）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滚动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A41CC9-AC34-4856-751D-AF989D1FC167}"/>
              </a:ext>
            </a:extLst>
          </p:cNvPr>
          <p:cNvSpPr txBox="1"/>
          <p:nvPr/>
        </p:nvSpPr>
        <p:spPr>
          <a:xfrm>
            <a:off x="5883921" y="2169464"/>
            <a:ext cx="6094970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键盘控制支持：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单按键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组合快捷键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持续输入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异构键码映射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98408-F272-7536-9390-F77032B5F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90" y="422069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9678" y="1872423"/>
            <a:ext cx="3920862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：自动配置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无需用户手动配置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自动主机注册与发现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开箱即用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253ECBCC-50CE-3D8B-A422-CD5D5232CD23}"/>
              </a:ext>
            </a:extLst>
          </p:cNvPr>
          <p:cNvSpPr txBox="1">
            <a:spLocks/>
          </p:cNvSpPr>
          <p:nvPr/>
        </p:nvSpPr>
        <p:spPr>
          <a:xfrm>
            <a:off x="7010424" y="1872423"/>
            <a:ext cx="3920862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：安全性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敏感数据加密传输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准入机制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防身份伪造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361A08-4C69-AECC-4B68-5D0B69B5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61" y="4245024"/>
            <a:ext cx="2228850" cy="190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8D170D-775D-00F3-57F9-B5370C97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850" y="4116432"/>
            <a:ext cx="2162185" cy="21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2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8955" y="1445886"/>
            <a:ext cx="11133563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：用户友好的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D16440-C866-D72C-F3F7-F1B44842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454" y="2222168"/>
            <a:ext cx="3840691" cy="3189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ACD38C-4AF0-FA9C-0746-9DC7D2C7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19B9C"/>
              </a:clrFrom>
              <a:clrTo>
                <a:srgbClr val="919B9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85" y="3103652"/>
            <a:ext cx="2565400" cy="1568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362906-FB22-B6CD-9119-84F52AA347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99" y="2398868"/>
            <a:ext cx="3235960" cy="28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6F0078-E786-B761-5939-5FC1799A0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380" y="2711976"/>
            <a:ext cx="2249304" cy="22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6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8384ED-FE82-03EA-5644-BE1D52468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477827221"/>
              </p:ext>
            </p:extLst>
          </p:nvPr>
        </p:nvGraphicFramePr>
        <p:xfrm>
          <a:off x="4916752" y="1393003"/>
          <a:ext cx="6473295" cy="43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162">
                  <a:extLst>
                    <a:ext uri="{9D8B030D-6E8A-4147-A177-3AD203B41FA5}">
                      <a16:colId xmlns:a16="http://schemas.microsoft.com/office/drawing/2014/main" val="582071861"/>
                    </a:ext>
                  </a:extLst>
                </a:gridCol>
                <a:gridCol w="4919133">
                  <a:extLst>
                    <a:ext uri="{9D8B030D-6E8A-4147-A177-3AD203B41FA5}">
                      <a16:colId xmlns:a16="http://schemas.microsoft.com/office/drawing/2014/main" val="142517548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第三方模块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使用说明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914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PyQT5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界面开发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5674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qt-material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提升界面美观度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2700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pynput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监听控制键鼠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0203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uinput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环境下模拟输入事件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321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evdev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环境下读取输入事件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219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zeroconf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服务注册服务发现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1176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rsa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公私钥加密认证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6281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screeninfo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用于获取多显示器的配置信息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8016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pillow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图片生成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29131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技术栈与调用库</a:t>
            </a:r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2193E1E3-12C0-F683-FFDD-7B3703D2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90" y="4193517"/>
            <a:ext cx="3341274" cy="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· GitHub">
            <a:extLst>
              <a:ext uri="{FF2B5EF4-FFF2-40B4-BE49-F238E27FC236}">
                <a16:creationId xmlns:a16="http://schemas.microsoft.com/office/drawing/2014/main" id="{B96CB5A5-E94F-CD3E-FB54-0BEC6E6B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55" y="2192264"/>
            <a:ext cx="1393932" cy="13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软件功能框架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7464AE3-7D0A-3F04-7923-B3F2B498B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0553FAA-A3DA-09EA-BCEF-B49694CB3AF9}"/>
              </a:ext>
            </a:extLst>
          </p:cNvPr>
          <p:cNvGrpSpPr/>
          <p:nvPr/>
        </p:nvGrpSpPr>
        <p:grpSpPr>
          <a:xfrm>
            <a:off x="1910498" y="1014095"/>
            <a:ext cx="8371003" cy="5374543"/>
            <a:chOff x="902759" y="965534"/>
            <a:chExt cx="7943231" cy="51595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DC001C-2642-A683-E0CA-C4FD62C4E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759" y="965534"/>
              <a:ext cx="7943231" cy="5159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B81A28-D063-D070-471A-B433814E1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5349" y="1982488"/>
              <a:ext cx="481111" cy="47513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56BABE8-420E-625D-C69E-8DCCF58C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351" y="1907501"/>
              <a:ext cx="625108" cy="6251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2525209" y="6091695"/>
            <a:ext cx="1396551" cy="333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A4FB7E-2ABB-AF1F-941A-AF7663B1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9" y="1136951"/>
            <a:ext cx="3698239" cy="2538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AC00B4-D62B-399F-8401-469E1524AF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8" y="3675052"/>
            <a:ext cx="3698240" cy="256810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0A9EA14-3A3E-D496-87FC-354C74CB99F5}"/>
              </a:ext>
            </a:extLst>
          </p:cNvPr>
          <p:cNvSpPr txBox="1">
            <a:spLocks/>
          </p:cNvSpPr>
          <p:nvPr/>
        </p:nvSpPr>
        <p:spPr>
          <a:xfrm>
            <a:off x="7010849" y="3095624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21896F6-804A-E177-28E6-96F361A0D1A8}"/>
              </a:ext>
            </a:extLst>
          </p:cNvPr>
          <p:cNvSpPr txBox="1">
            <a:spLocks/>
          </p:cNvSpPr>
          <p:nvPr/>
        </p:nvSpPr>
        <p:spPr>
          <a:xfrm>
            <a:off x="7010849" y="5721049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EC0A9-4FA8-54D8-EC21-0784EC741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4" y="1230696"/>
            <a:ext cx="3024896" cy="47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1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AF8FCD-6CDE-64AA-7544-A79B966DD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813050"/>
            <a:ext cx="4677019" cy="30797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E84176-05E2-B00D-6F07-853D7C177FE1}"/>
              </a:ext>
            </a:extLst>
          </p:cNvPr>
          <p:cNvSpPr txBox="1"/>
          <p:nvPr/>
        </p:nvSpPr>
        <p:spPr>
          <a:xfrm>
            <a:off x="528955" y="1536700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：异构操作系统兼容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D7F839-52BE-7B9E-4700-2EA0D67C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02" y="2323481"/>
            <a:ext cx="1047501" cy="10475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4FFEFB-D8B4-4E26-2FCC-3E1BDB8A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975" y="1965960"/>
            <a:ext cx="1551592" cy="15515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DC4187-CA5E-0758-3580-CE78A12CA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3" y="2143760"/>
            <a:ext cx="1276512" cy="1276512"/>
          </a:xfrm>
          <a:prstGeom prst="rect">
            <a:avLst/>
          </a:prstGeom>
        </p:spPr>
      </p:pic>
      <p:pic>
        <p:nvPicPr>
          <p:cNvPr id="21" name="Picture 2" descr="openKylin（开放麒麟）">
            <a:extLst>
              <a:ext uri="{FF2B5EF4-FFF2-40B4-BE49-F238E27FC236}">
                <a16:creationId xmlns:a16="http://schemas.microsoft.com/office/drawing/2014/main" id="{A88D57DE-D0D5-335A-3313-FE2628CD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43" y="3740377"/>
            <a:ext cx="3327400" cy="8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8D758F1-8AD1-A377-9494-DA8B1CDC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29" y="5234876"/>
            <a:ext cx="2471103" cy="5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ayland logo">
            <a:extLst>
              <a:ext uri="{FF2B5EF4-FFF2-40B4-BE49-F238E27FC236}">
                <a16:creationId xmlns:a16="http://schemas.microsoft.com/office/drawing/2014/main" id="{70758D71-98C6-6AD8-A9B1-3A49317E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292" y="4658624"/>
            <a:ext cx="846772" cy="10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6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8887C-3DF1-462F-47AA-550088C47544}"/>
              </a:ext>
            </a:extLst>
          </p:cNvPr>
          <p:cNvSpPr txBox="1"/>
          <p:nvPr/>
        </p:nvSpPr>
        <p:spPr>
          <a:xfrm>
            <a:off x="566654" y="1390352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：数据安全性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53EBE-FA88-739C-9E11-1A0B15B1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6645" y="1198903"/>
            <a:ext cx="6193509" cy="26040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4A52F4-892F-8F85-A3C0-DA0B98B2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959" y="4052563"/>
            <a:ext cx="4406763" cy="23336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7B6A6B-0CD2-ADC0-A428-C6F0ACB8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006" y="2965278"/>
            <a:ext cx="3843855" cy="326963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8B04FD5-4E63-D0FC-049B-9964EBAD180C}"/>
              </a:ext>
            </a:extLst>
          </p:cNvPr>
          <p:cNvSpPr/>
          <p:nvPr/>
        </p:nvSpPr>
        <p:spPr>
          <a:xfrm>
            <a:off x="431800" y="2702560"/>
            <a:ext cx="4455160" cy="36836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BE48AC1-3217-47C1-6666-79745570E163}"/>
              </a:ext>
            </a:extLst>
          </p:cNvPr>
          <p:cNvSpPr/>
          <p:nvPr/>
        </p:nvSpPr>
        <p:spPr>
          <a:xfrm>
            <a:off x="5039360" y="1087120"/>
            <a:ext cx="6720840" cy="28346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56D990-BDFD-9259-95C7-F27C6E909B11}"/>
              </a:ext>
            </a:extLst>
          </p:cNvPr>
          <p:cNvSpPr/>
          <p:nvPr/>
        </p:nvSpPr>
        <p:spPr>
          <a:xfrm>
            <a:off x="6492240" y="4038623"/>
            <a:ext cx="5303520" cy="24028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24F7F4-CC33-F9CD-A6FE-2D21FCAE03FD}"/>
              </a:ext>
            </a:extLst>
          </p:cNvPr>
          <p:cNvSpPr txBox="1"/>
          <p:nvPr/>
        </p:nvSpPr>
        <p:spPr>
          <a:xfrm>
            <a:off x="10048240" y="6050242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数据签名加密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C58FEB-15AA-BF03-7D4A-FD2121038229}"/>
              </a:ext>
            </a:extLst>
          </p:cNvPr>
          <p:cNvSpPr txBox="1"/>
          <p:nvPr/>
        </p:nvSpPr>
        <p:spPr>
          <a:xfrm>
            <a:off x="1762262" y="6011147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剪切板加密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13EEE3-A259-7AC3-0AA5-4DCE6E1F168E}"/>
              </a:ext>
            </a:extLst>
          </p:cNvPr>
          <p:cNvSpPr txBox="1"/>
          <p:nvPr/>
        </p:nvSpPr>
        <p:spPr>
          <a:xfrm>
            <a:off x="5153166" y="3312468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主机准入机制</a:t>
            </a:r>
          </a:p>
        </p:txBody>
      </p:sp>
    </p:spTree>
    <p:extLst>
      <p:ext uri="{BB962C8B-B14F-4D97-AF65-F5344CB8AC3E}">
        <p14:creationId xmlns:p14="http://schemas.microsoft.com/office/powerpoint/2010/main" val="319193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3528-EDD7-C71F-B894-0ECD026F0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9EAEA2-84B4-CB7C-909A-27BFC0E1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低延迟高性能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38CC99-348E-9E20-53BD-83874937F971}"/>
              </a:ext>
            </a:extLst>
          </p:cNvPr>
          <p:cNvSpPr txBox="1"/>
          <p:nvPr/>
        </p:nvSpPr>
        <p:spPr>
          <a:xfrm>
            <a:off x="898633" y="1466193"/>
            <a:ext cx="4444573" cy="427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网络协议选型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使用线程池机制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高效的序列化机制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鼠标回报率动态优化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26CF9A-FBF9-7A5D-BF2B-887838D47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7"/>
          <a:stretch/>
        </p:blipFill>
        <p:spPr bwMode="auto">
          <a:xfrm>
            <a:off x="5343207" y="1875793"/>
            <a:ext cx="6018366" cy="38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3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项目测试环境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065964-7E8B-5576-510F-637F5CA889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750" y="1910397"/>
            <a:ext cx="10197272" cy="33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3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216774-D156-CD9B-2998-5D60271EED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38992626"/>
              </p:ext>
            </p:extLst>
          </p:nvPr>
        </p:nvGraphicFramePr>
        <p:xfrm>
          <a:off x="528955" y="1202374"/>
          <a:ext cx="4886325" cy="5154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测试功能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多屏幕管理测试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设备加入监听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相对位置控制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位置保存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设备监听测试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设备加入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设备退出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鼠标控制测试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服务端鼠标控制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切换至客户机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客户机鼠标移动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客户机鼠标点击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客户机鼠标滚轮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回到服务端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键盘控制测试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服务端键盘控制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4034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切换至客户机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78302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客户机键盘点击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1960"/>
                  </a:ext>
                </a:extLst>
              </a:tr>
              <a:tr h="43049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客户机键盘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press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release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48374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回到服务端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753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项目测试结果说明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B7A63911-E3F0-6BED-BC20-F5F6D9251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092113"/>
              </p:ext>
            </p:extLst>
          </p:nvPr>
        </p:nvGraphicFramePr>
        <p:xfrm>
          <a:off x="5651629" y="1202374"/>
          <a:ext cx="4886325" cy="3292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测试功能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剪切板控制测试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剪切板内容获取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剪切板内容设置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剪切板内容传输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操作延迟测试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主控机文件更新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被控机文件更新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兼容性测试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</a:rPr>
                        <a:t>openKylin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(Wayland)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Windows11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Dedian12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Ubuntu20.04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MacOS13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iceShare演示视频（无背景音乐）">
            <a:hlinkClick r:id="" action="ppaction://media"/>
            <a:extLst>
              <a:ext uri="{FF2B5EF4-FFF2-40B4-BE49-F238E27FC236}">
                <a16:creationId xmlns:a16="http://schemas.microsoft.com/office/drawing/2014/main" id="{32B04973-46BA-618A-2A23-8E8020D64DDD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862" y="1205255"/>
            <a:ext cx="10608276" cy="5304139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9A47AA-18B4-0E36-8603-D3333FA35687}"/>
              </a:ext>
            </a:extLst>
          </p:cNvPr>
          <p:cNvSpPr txBox="1"/>
          <p:nvPr/>
        </p:nvSpPr>
        <p:spPr>
          <a:xfrm>
            <a:off x="6290594" y="3864646"/>
            <a:ext cx="8225232" cy="2069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  <a:spcBef>
                <a:spcPts val="120"/>
              </a:spcBef>
              <a:spcAft>
                <a:spcPts val="600"/>
              </a:spcAft>
            </a:pP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未来展望：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细化配置粒度，探索非局域网主机设备高效配置方案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优化代码逻辑，优化并发方案，提高软件性能 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多显示器支持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en-US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优化适配更多操作系统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8D8D59-9ADF-B81C-643C-A4A3271099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6966" y="1206826"/>
            <a:ext cx="10478068" cy="25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25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请各位评委老师批评指正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76950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1646C-FC0C-6ECF-7A17-A8304F64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E98FBE-5FC9-B3E1-B7D5-255D08B9E5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250" y="2103688"/>
            <a:ext cx="5566135" cy="338710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39D5560-0FD8-8E49-F057-990335ED0CCC}"/>
              </a:ext>
            </a:extLst>
          </p:cNvPr>
          <p:cNvSpPr/>
          <p:nvPr/>
        </p:nvSpPr>
        <p:spPr>
          <a:xfrm>
            <a:off x="5956788" y="3789485"/>
            <a:ext cx="470690" cy="20998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8BB486-A643-116A-573C-763F61D3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0" t="4551" r="3841" b="6949"/>
          <a:stretch/>
        </p:blipFill>
        <p:spPr>
          <a:xfrm>
            <a:off x="7573433" y="2180166"/>
            <a:ext cx="4305300" cy="30691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F1882E-88DF-7713-1AE9-CD0DD02E6741}"/>
              </a:ext>
            </a:extLst>
          </p:cNvPr>
          <p:cNvSpPr txBox="1"/>
          <p:nvPr/>
        </p:nvSpPr>
        <p:spPr>
          <a:xfrm>
            <a:off x="3048323" y="5810332"/>
            <a:ext cx="7490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跨平台、可扩展、高性能的异构主机间设备共享协同智能解决方案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-50799" y="1233983"/>
            <a:ext cx="5796279" cy="48143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基本功能：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支持一套键鼠控制至少两台主机（</a:t>
            </a:r>
            <a:r>
              <a:rPr lang="zh-CN" altLang="zh-CN" sz="1800" dirty="0">
                <a:effectLst/>
                <a:latin typeface="仿宋_GB2312"/>
                <a:ea typeface="微软雅黑" panose="020B0503020204020204" pitchFamily="34" charset="-122"/>
                <a:cs typeface="微软雅黑" panose="020B0503020204020204" pitchFamily="34" charset="-122"/>
              </a:rPr>
              <a:t>大于等于</a:t>
            </a:r>
            <a:r>
              <a:rPr lang="en-US" altLang="zh-CN" sz="1800" dirty="0">
                <a:effectLst/>
                <a:latin typeface="仿宋_GB231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鼠标可在多主机之间自由移动，键盘可跟随鼠标焦点所在的窗口做输入操作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1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多套主机在同一时刻仅有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套设备实际响应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提供配置主机之间相对位置的功能，鼠标移动范围及方向受相对位置限制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800" dirty="0">
                <a:effectLst/>
                <a:latin typeface="仿宋_GB2312"/>
                <a:ea typeface="微软雅黑" panose="020B0503020204020204" pitchFamily="34" charset="-122"/>
                <a:cs typeface="微软雅黑" panose="020B0503020204020204" pitchFamily="34" charset="-122"/>
              </a:rPr>
              <a:t>支持主机间剪切板功能共享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254F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额外功能：支持文本文档、图片、</a:t>
            </a:r>
            <a:r>
              <a:rPr lang="en-US" altLang="zh-CN" sz="1800" dirty="0">
                <a:solidFill>
                  <a:srgbClr val="254F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r>
              <a:rPr lang="zh-CN" altLang="en-US" sz="1800" dirty="0">
                <a:solidFill>
                  <a:srgbClr val="254F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文档等文件的主机间拖拽功能</a:t>
            </a:r>
            <a:endParaRPr lang="en-US" altLang="zh-CN" sz="1800" dirty="0">
              <a:solidFill>
                <a:srgbClr val="254F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EDD198-887D-1729-AD03-880FD983940E}"/>
              </a:ext>
            </a:extLst>
          </p:cNvPr>
          <p:cNvSpPr txBox="1"/>
          <p:nvPr/>
        </p:nvSpPr>
        <p:spPr>
          <a:xfrm>
            <a:off x="5928360" y="1233983"/>
            <a:ext cx="6339840" cy="430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特色功能：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多系统兼容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组合快捷键支持，支持异构键码键位映射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自动设备发现机制，超时断连机制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zh-CN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用户交互逻辑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zh-CN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设备共享延迟低，可满足日常基本需求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理论支持主机数量无上限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61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A09A35-AD69-1719-CE6F-93EA65B7A8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99016971"/>
              </p:ext>
            </p:extLst>
          </p:nvPr>
        </p:nvGraphicFramePr>
        <p:xfrm>
          <a:off x="2220496" y="1210241"/>
          <a:ext cx="7480300" cy="4608000"/>
        </p:xfrm>
        <a:graphic>
          <a:graphicData uri="http://schemas.openxmlformats.org/drawingml/2006/table">
            <a:tbl>
              <a:tblPr/>
              <a:tblGrid>
                <a:gridCol w="1205698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1611162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42090689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77335104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Synergy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无界鼠标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ShareMouse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DeviceShare</a:t>
                      </a:r>
                      <a:endParaRPr lang="en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Windows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>
                          <a:effectLst/>
                        </a:rPr>
                        <a:t>macOS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Linux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Wayland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剪贴板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文件传输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较同类产品的优势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作品原创性情况说明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DAEBCFC-A7A3-2237-175F-0C91BF26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20392"/>
              </p:ext>
            </p:extLst>
          </p:nvPr>
        </p:nvGraphicFramePr>
        <p:xfrm>
          <a:off x="2102871" y="1427688"/>
          <a:ext cx="7695932" cy="44579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98991">
                  <a:extLst>
                    <a:ext uri="{9D8B030D-6E8A-4147-A177-3AD203B41FA5}">
                      <a16:colId xmlns:a16="http://schemas.microsoft.com/office/drawing/2014/main" val="1443424284"/>
                    </a:ext>
                  </a:extLst>
                </a:gridCol>
                <a:gridCol w="757953">
                  <a:extLst>
                    <a:ext uri="{9D8B030D-6E8A-4147-A177-3AD203B41FA5}">
                      <a16:colId xmlns:a16="http://schemas.microsoft.com/office/drawing/2014/main" val="2611573361"/>
                    </a:ext>
                  </a:extLst>
                </a:gridCol>
                <a:gridCol w="2824568">
                  <a:extLst>
                    <a:ext uri="{9D8B030D-6E8A-4147-A177-3AD203B41FA5}">
                      <a16:colId xmlns:a16="http://schemas.microsoft.com/office/drawing/2014/main" val="302896340"/>
                    </a:ext>
                  </a:extLst>
                </a:gridCol>
                <a:gridCol w="1046136">
                  <a:extLst>
                    <a:ext uri="{9D8B030D-6E8A-4147-A177-3AD203B41FA5}">
                      <a16:colId xmlns:a16="http://schemas.microsoft.com/office/drawing/2014/main" val="516160032"/>
                    </a:ext>
                  </a:extLst>
                </a:gridCol>
                <a:gridCol w="1968284">
                  <a:extLst>
                    <a:ext uri="{9D8B030D-6E8A-4147-A177-3AD203B41FA5}">
                      <a16:colId xmlns:a16="http://schemas.microsoft.com/office/drawing/2014/main" val="4097179412"/>
                    </a:ext>
                  </a:extLst>
                </a:gridCol>
              </a:tblGrid>
              <a:tr h="292624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版本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使用说明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引用方式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开源协议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24800"/>
                  </a:ext>
                </a:extLst>
              </a:tr>
              <a:tr h="511683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qt-material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2.14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用于优化界面风格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45395"/>
                  </a:ext>
                </a:extLst>
              </a:tr>
              <a:tr h="34220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pillow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9.5.0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图像处理库，用于</a:t>
                      </a:r>
                      <a:r>
                        <a:rPr lang="en-US" sz="1200" kern="100">
                          <a:effectLst/>
                        </a:rPr>
                        <a:t>GUI</a:t>
                      </a:r>
                      <a:r>
                        <a:rPr lang="zh-CN" sz="1200" kern="100">
                          <a:effectLst/>
                        </a:rPr>
                        <a:t>界面显示器示意图片渲染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BSD License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45409"/>
                  </a:ext>
                </a:extLst>
              </a:tr>
              <a:tr h="347489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PyQT5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5.15.11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用于搭建</a:t>
                      </a:r>
                      <a:r>
                        <a:rPr lang="en-US" sz="1200" kern="100" dirty="0">
                          <a:effectLst/>
                        </a:rPr>
                        <a:t>GUI</a:t>
                      </a:r>
                      <a:r>
                        <a:rPr lang="zh-CN" sz="1200" kern="100" dirty="0">
                          <a:effectLst/>
                        </a:rPr>
                        <a:t>界面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GPL v3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894112"/>
                  </a:ext>
                </a:extLst>
              </a:tr>
              <a:tr h="34058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pynput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1.7.7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用于鼠标控制及键盘控制模块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LGPLv3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49965"/>
                  </a:ext>
                </a:extLst>
              </a:tr>
              <a:tr h="52428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pyperclip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1.9.0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用于剪切板控制模块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05125"/>
                  </a:ext>
                </a:extLst>
              </a:tr>
              <a:tr h="52428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pyevdev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1.6.1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用于鼠标及键盘控制模块，读取</a:t>
                      </a:r>
                      <a:r>
                        <a:rPr lang="en-US" sz="1200" kern="100" dirty="0">
                          <a:effectLst/>
                        </a:rPr>
                        <a:t>/dev/input</a:t>
                      </a:r>
                      <a:r>
                        <a:rPr lang="zh-CN" sz="1200" kern="100" dirty="0">
                          <a:effectLst/>
                        </a:rPr>
                        <a:t>数据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13541"/>
                  </a:ext>
                </a:extLst>
              </a:tr>
              <a:tr h="515747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zeroconf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0.132.2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实现局域网内设备的自动发现和连接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LGPLv2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55877"/>
                  </a:ext>
                </a:extLst>
              </a:tr>
              <a:tr h="350334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netifaces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0.11.0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提供网络接口信息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795079"/>
                  </a:ext>
                </a:extLst>
              </a:tr>
              <a:tr h="33814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rsa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4.9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用于实现</a:t>
                      </a:r>
                      <a:r>
                        <a:rPr lang="en-US" sz="1200" kern="100">
                          <a:effectLst/>
                        </a:rPr>
                        <a:t>RSA</a:t>
                      </a:r>
                      <a:r>
                        <a:rPr lang="zh-CN" sz="1200" kern="100">
                          <a:effectLst/>
                        </a:rPr>
                        <a:t>公私钥加密和解密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Apache Software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87406"/>
                  </a:ext>
                </a:extLst>
              </a:tr>
              <a:tr h="27888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screeninfo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0.8.1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提供屏幕分辨率和多显示器信息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010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98062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AAD96-8D88-7257-8584-53FA5C2E623D}"/>
              </a:ext>
            </a:extLst>
          </p:cNvPr>
          <p:cNvSpPr txBox="1">
            <a:spLocks/>
          </p:cNvSpPr>
          <p:nvPr/>
        </p:nvSpPr>
        <p:spPr>
          <a:xfrm>
            <a:off x="263960" y="1291728"/>
            <a:ext cx="9524101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：通用性和跨平台性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89AF24-47DC-CD92-D7C3-5CD80853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26" y="3354274"/>
            <a:ext cx="953072" cy="953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74ACA-CF60-B164-99D3-56819276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89" y="3409422"/>
            <a:ext cx="897924" cy="897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55AF13-8444-75C4-C995-A4AC4AA33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92" y="3511504"/>
            <a:ext cx="728070" cy="728070"/>
          </a:xfrm>
          <a:prstGeom prst="rect">
            <a:avLst/>
          </a:prstGeom>
        </p:spPr>
      </p:pic>
      <p:pic>
        <p:nvPicPr>
          <p:cNvPr id="1026" name="Picture 2" descr="openKylin（开放麒麟）">
            <a:extLst>
              <a:ext uri="{FF2B5EF4-FFF2-40B4-BE49-F238E27FC236}">
                <a16:creationId xmlns:a16="http://schemas.microsoft.com/office/drawing/2014/main" id="{2F2FB068-1BD4-D33F-E45C-C961946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31" y="2527432"/>
            <a:ext cx="2158795" cy="5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56FC-9055-8CCD-46E5-DE32575B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6" y="4930346"/>
            <a:ext cx="1730675" cy="36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yland logo">
            <a:extLst>
              <a:ext uri="{FF2B5EF4-FFF2-40B4-BE49-F238E27FC236}">
                <a16:creationId xmlns:a16="http://schemas.microsoft.com/office/drawing/2014/main" id="{7275682E-B78E-7045-7E58-094E4E3C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237" y="4661460"/>
            <a:ext cx="639833" cy="8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C6C57E-0E00-F76F-2903-EDA34940D6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02" y="3119267"/>
            <a:ext cx="3450651" cy="21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51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921</Words>
  <Application>Microsoft Office PowerPoint</Application>
  <PresentationFormat>宽屏</PresentationFormat>
  <Paragraphs>292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仿宋_GB2312</vt:lpstr>
      <vt:lpstr>微软雅黑</vt:lpstr>
      <vt:lpstr>Arial</vt:lpstr>
      <vt:lpstr>Times New Roman</vt:lpstr>
      <vt:lpstr>Wingdings</vt:lpstr>
      <vt:lpstr>Office 主题​​</vt:lpstr>
      <vt:lpstr>DeviceShare：基于openKylin的Hid-Input设备共享协议</vt:lpstr>
      <vt:lpstr>项目介绍</vt:lpstr>
      <vt:lpstr>PowerPoint 演示文稿</vt:lpstr>
      <vt:lpstr>1.1 设计背景</vt:lpstr>
      <vt:lpstr>1.2 设计目标</vt:lpstr>
      <vt:lpstr>1.3 较同类产品的优势</vt:lpstr>
      <vt:lpstr>1.4 作品原创性情况说明</vt:lpstr>
      <vt:lpstr>PowerPoint 演示文稿</vt:lpstr>
      <vt:lpstr>2.1 功能亮点</vt:lpstr>
      <vt:lpstr>2.1 功能亮点</vt:lpstr>
      <vt:lpstr>2.1 功能亮点</vt:lpstr>
      <vt:lpstr>2.1 功能亮点</vt:lpstr>
      <vt:lpstr>PowerPoint 演示文稿</vt:lpstr>
      <vt:lpstr>3.1 技术栈与调用库</vt:lpstr>
      <vt:lpstr>3.2 软件功能框架</vt:lpstr>
      <vt:lpstr>3.3 系统运行流程</vt:lpstr>
      <vt:lpstr>3.4 系统设计难点</vt:lpstr>
      <vt:lpstr>3.4 系统设计难点</vt:lpstr>
      <vt:lpstr>3.5 低延迟高性能</vt:lpstr>
      <vt:lpstr>PowerPoint 演示文稿</vt:lpstr>
      <vt:lpstr>4.1 项目测试环境</vt:lpstr>
      <vt:lpstr>4.2 项目测试结果说明</vt:lpstr>
      <vt:lpstr>PowerPoint 演示文稿</vt:lpstr>
      <vt:lpstr>5.1 作品演示播放</vt:lpstr>
      <vt:lpstr>总结</vt:lpstr>
      <vt:lpstr>请各位评委老师批评指正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浩天 马</cp:lastModifiedBy>
  <cp:revision>630</cp:revision>
  <dcterms:created xsi:type="dcterms:W3CDTF">2024-08-05T03:21:55Z</dcterms:created>
  <dcterms:modified xsi:type="dcterms:W3CDTF">2024-10-09T15:39:09Z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